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51" r:id="rId3"/>
    <p:sldId id="380" r:id="rId4"/>
    <p:sldId id="387" r:id="rId5"/>
    <p:sldId id="390" r:id="rId6"/>
    <p:sldId id="389" r:id="rId7"/>
    <p:sldId id="388" r:id="rId8"/>
    <p:sldId id="393" r:id="rId9"/>
    <p:sldId id="407" r:id="rId10"/>
    <p:sldId id="405" r:id="rId11"/>
    <p:sldId id="406" r:id="rId12"/>
    <p:sldId id="408" r:id="rId13"/>
    <p:sldId id="413" r:id="rId14"/>
    <p:sldId id="411" r:id="rId15"/>
    <p:sldId id="410" r:id="rId16"/>
    <p:sldId id="414" r:id="rId17"/>
    <p:sldId id="404" r:id="rId18"/>
    <p:sldId id="415" r:id="rId19"/>
    <p:sldId id="419" r:id="rId20"/>
    <p:sldId id="417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18" r:id="rId29"/>
    <p:sldId id="427" r:id="rId30"/>
    <p:sldId id="428" r:id="rId31"/>
    <p:sldId id="416" r:id="rId32"/>
    <p:sldId id="430" r:id="rId33"/>
    <p:sldId id="433" r:id="rId34"/>
    <p:sldId id="432" r:id="rId35"/>
    <p:sldId id="400" r:id="rId36"/>
    <p:sldId id="401" r:id="rId37"/>
    <p:sldId id="402" r:id="rId38"/>
    <p:sldId id="438" r:id="rId39"/>
    <p:sldId id="437" r:id="rId40"/>
    <p:sldId id="403" r:id="rId41"/>
    <p:sldId id="434" r:id="rId42"/>
    <p:sldId id="435" r:id="rId43"/>
    <p:sldId id="436" r:id="rId44"/>
    <p:sldId id="394" r:id="rId45"/>
    <p:sldId id="440" r:id="rId46"/>
    <p:sldId id="441" r:id="rId47"/>
    <p:sldId id="442" r:id="rId48"/>
    <p:sldId id="439" r:id="rId49"/>
    <p:sldId id="443" r:id="rId50"/>
    <p:sldId id="445" r:id="rId51"/>
    <p:sldId id="446" r:id="rId52"/>
    <p:sldId id="447" r:id="rId53"/>
    <p:sldId id="444" r:id="rId54"/>
    <p:sldId id="359" r:id="rId55"/>
    <p:sldId id="360" r:id="rId56"/>
    <p:sldId id="39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EDEDED"/>
    <a:srgbClr val="66C74E"/>
    <a:srgbClr val="2687C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3EFDC7-D4CF-4EBE-8A7E-5A10CBB5163C}" v="404" dt="2021-07-31T11:51:44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77008" autoAdjust="0"/>
  </p:normalViewPr>
  <p:slideViewPr>
    <p:cSldViewPr snapToGrid="0">
      <p:cViewPr varScale="1">
        <p:scale>
          <a:sx n="52" d="100"/>
          <a:sy n="52" d="100"/>
        </p:scale>
        <p:origin x="618" y="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48D5B-F8DB-4060-87E9-E91EF44AC68C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F516-046A-4CEF-82FC-D44393A011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4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missive_free_software_license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MIT_License#cite_note-7" TargetMode="External"/><Relationship Id="rId4" Type="http://schemas.openxmlformats.org/officeDocument/2006/relationships/hyperlink" Target="https://en.wikipedia.org/wiki/Massachusetts_Institute_of_Technology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39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728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035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Allows distributed development of code</a:t>
            </a:r>
          </a:p>
          <a:p>
            <a:r>
              <a:rPr lang="en-IN" dirty="0"/>
              <a:t>Every developer has a local copy</a:t>
            </a:r>
          </a:p>
          <a:p>
            <a:r>
              <a:rPr lang="en-IN" dirty="0"/>
              <a:t>Changes are synced from one repo to another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202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Generating Tree graph from the index – Tree is non-linear</a:t>
            </a:r>
          </a:p>
          <a:p>
            <a:r>
              <a:rPr lang="en-IN" dirty="0"/>
              <a:t>Supports non-linear development of software</a:t>
            </a:r>
          </a:p>
          <a:p>
            <a:r>
              <a:rPr lang="en-IN" dirty="0"/>
              <a:t>Included various techniques to navigate &amp; visualise non-linear development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1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884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98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35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417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7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3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Turn back the clock whatever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Keeps track of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Facility in recreating things and evolute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18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830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50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310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800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237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583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83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591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MIT License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permissive free software license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originating 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ssachusetts Institute of Technology"/>
              </a:rPr>
              <a:t>Massachusetts Institute of Technology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(MIT)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[7]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late 1980s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679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Generative Pre-trained Transformer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25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Turn back the clock whatever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Keeps track of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Facility in recreating things and evolute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34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Autoaggressive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language mode with 175 billion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Generative Pre-trained Transformer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 petaflop/s-day is approximately equal to 10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neural net operations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70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descendant from GPT-3 that provides a deeper understanding of the context than other assistants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070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6155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546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360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1189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06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38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Collaboration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Conflict on same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File can be over written by other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Storing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Modified file or the whole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Versions are stored with comments (Reason for the changes)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GO back any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Backup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Central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Local Copy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Reliable backup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Analyze</a:t>
            </a: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Comments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What 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When it was 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40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40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Centralized systems are typically easier to understand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You can grant access level control on directory level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performs better with binary files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611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Advantages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/>
              <a:t>Backup - Always local copy with all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Speed – Over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Performance of distributed systems is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Branching and merging is much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With a distributed system, you don’t need to be connected to the network all the time (complete code repository is stored locally on PC)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03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Performance of distributed systems is better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Branching and merging is much easier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With a distributed system, you don’t need to be connected to the network all the time (complete code repository is stored locally on PC)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92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880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BA90-39C2-4A49-9503-1313917EB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17E9B-750C-4E0D-B683-6B6C17534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D2C1-C363-42E1-AF97-9FD04E8D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E1CF3-7734-44B3-BB34-950CB139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B189B-BA6D-491A-831A-F7010A7E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4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A44B-A6FD-434F-8EBE-24A2B482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0FB8-6F5A-4C3A-90B2-682BB4E1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A479D-29E0-465A-8169-11BF0589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0BA7D-7459-4FD4-A595-BE14877F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07E9E-4EBA-423C-A35A-05419264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1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72286-2909-4A9A-8476-77F12BC73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A2A95-23A6-4A47-87C5-2CBABAAC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6C75-8BAD-41EA-B2C3-3508675F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9A83-6B2C-4DA3-AEEB-F35B5FDA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680D8-6410-43FE-BEE9-03EC0185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9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20A-1E6B-4448-A0CE-8D7BB9AE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63F5-D96F-47A4-AB65-D4EE5D2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2EBA-31D9-4C6E-ACD6-541007E8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F174-1915-41FC-A247-03B88A73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72D95-5477-4D97-A913-1EA7AED0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19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CD16-9C86-49B0-B24C-EEF92A23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8993-C04E-4B19-9D62-E55764BA4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D6BF-6A35-4B83-9764-1E895DB6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A7FA5-BEC6-45EF-9985-296C17B3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83D2F-9860-4EE7-979B-09A35655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22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E0A-B3A5-4990-847E-0D15A173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3E46-591D-4942-9ADF-846A53705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318B2-1B47-4FED-BDD4-05C9A9C0D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1F81-A462-4AAF-8E33-F54C6064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AA4DF-C5E1-4E2F-AD67-8F2BE043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F1B89-7EE3-464F-BF43-CB40838F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65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76B1-C1A2-489B-AF30-D2603056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0892-9854-4BB9-85E9-E3203489D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C96A-79E7-44A0-9F65-918B98488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E2C80-7ED8-4D41-BDEB-CFA91B147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E2C73-74FD-484B-BB4C-09C423709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FA3DF-4F41-4B8D-BC44-CCAFE542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389F5-8E5A-4841-967E-3AEC2B9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9C3E9-5D21-426A-9852-BC9F1FA4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0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E732-D59A-4090-B43F-5E6BAD9C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D4A2-9DE7-4A5D-ACB1-02A6889A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4727F-4BF7-42E3-AA12-5E436C54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36793-D707-43E9-A75A-32ED6036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85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1F25-CA2C-4747-9ED8-FB14E656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A22EA-9286-47BB-9203-F65003FD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82E49-51D4-4CB0-9AA0-86286A13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73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8A49-174E-4E99-83F5-1B43A82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D870-9193-478A-96F7-D02ABFA1A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4B4E7-84B9-485F-9454-F35A133D0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F7367-33AD-4460-90DC-75D38405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FBAC-CFA0-4F5E-A1A9-E9E8F799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1B5C-A50C-465D-ADAA-ADE55443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07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0F59-8ADB-47A6-8D4B-22CB8585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FAF39-67FB-41DE-AC55-88D4F66E4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1677B-77E4-4F13-BB96-F6DB2C67B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04329-D638-43CE-BB7B-42BFC9E1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5C73-E8B1-4A6E-A65C-2ECEFDF3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0D688-2CFD-4D5B-AC1B-9E1162C8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77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DCC6E-0E12-41F1-8C03-413D3DEE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C79FC-DCF2-4A15-A171-C210ADC18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7E65-712E-4AD0-80BC-DFD548F3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AFD24-8A7A-4D63-85CF-587F79C5BC44}" type="datetimeFigureOut">
              <a:rPr lang="en-IN" smtClean="0"/>
              <a:t>30/07/2021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8199-3EC0-4302-96C0-88053DDFD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F6E-96E1-4717-93D5-2E517989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3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-tower.com/learn/git/ebook/en/desktop-gui/basics/what-is-version-control/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ev.to/gdahboy/git-for-begginers-3hd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to/gdahboy/git-for-begginers-3hd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licenses/GPL-2.0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hyperlink" Target="https://git-scm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ikeflynn_/git-its-better-trust-m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hyperlink" Target="https://opensource.org/licenses/GPL-2.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hpenthusiast.com/blog/the-essentials-of-git-and-github-for-web-developer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hpenthusiast.com/blog/the-essentials-of-git-and-github-for-web-develope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git-tutorial/#operations_in_gi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opensource.org/licenses/GPL-2.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analyticsindiamag.com/openai-gpt-3-model-machine-learning-products/" TargetMode="Externa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uralidharand" TargetMode="External"/><Relationship Id="rId2" Type="http://schemas.openxmlformats.org/officeDocument/2006/relationships/hyperlink" Target="http://www.codingfreak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muralidharand" TargetMode="External"/><Relationship Id="rId4" Type="http://schemas.openxmlformats.org/officeDocument/2006/relationships/hyperlink" Target="https://github.com/muralidharan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mutch.github.io/VersionControlTutori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to/gdahboy/git-for-begginers-3hd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A1041-EEF9-4662-ADB4-F75966F9FF23}"/>
              </a:ext>
            </a:extLst>
          </p:cNvPr>
          <p:cNvSpPr/>
          <p:nvPr/>
        </p:nvSpPr>
        <p:spPr>
          <a:xfrm>
            <a:off x="4819650" y="0"/>
            <a:ext cx="7372350" cy="6858000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CD84600-D73D-4320-996D-9E2878AC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2194" y="391710"/>
            <a:ext cx="6879461" cy="3230144"/>
          </a:xfrm>
        </p:spPr>
        <p:txBody>
          <a:bodyPr>
            <a:normAutofit fontScale="90000"/>
          </a:bodyPr>
          <a:lstStyle/>
          <a:p>
            <a:pPr defTabSz="1088122">
              <a:defRPr/>
            </a:pPr>
            <a:r>
              <a:rPr lang="en-GB" sz="6600" dirty="0">
                <a:solidFill>
                  <a:srgbClr val="FFFFFF"/>
                </a:solidFill>
              </a:rPr>
              <a:t>Introduction </a:t>
            </a:r>
            <a:br>
              <a:rPr lang="en-GB" sz="6600" dirty="0">
                <a:solidFill>
                  <a:srgbClr val="FFFFFF"/>
                </a:solidFill>
              </a:rPr>
            </a:br>
            <a:r>
              <a:rPr lang="en-GB" sz="6600" dirty="0">
                <a:solidFill>
                  <a:srgbClr val="FFFFFF"/>
                </a:solidFill>
              </a:rPr>
              <a:t>about </a:t>
            </a:r>
            <a:br>
              <a:rPr lang="en-GB" sz="6600" dirty="0">
                <a:solidFill>
                  <a:srgbClr val="FFFFFF"/>
                </a:solidFill>
              </a:rPr>
            </a:br>
            <a:r>
              <a:rPr lang="en-GB" sz="6700" b="1" dirty="0">
                <a:solidFill>
                  <a:srgbClr val="FFFFFF"/>
                </a:solidFill>
              </a:rPr>
              <a:t>Git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sz="6700" b="1" dirty="0">
                <a:solidFill>
                  <a:srgbClr val="FFFFFF"/>
                </a:solidFill>
              </a:rPr>
              <a:t>GitHub &amp; Copilot</a:t>
            </a:r>
            <a:endParaRPr lang="en-US" sz="66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F44D345-8575-4A75-8C12-DFFD19F38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6635" y="4813118"/>
            <a:ext cx="5478380" cy="1461864"/>
          </a:xfrm>
        </p:spPr>
        <p:txBody>
          <a:bodyPr>
            <a:normAutofit/>
          </a:bodyPr>
          <a:lstStyle/>
          <a:p>
            <a:pPr algn="l" defTabSz="1088122"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  <a:ea typeface="+mn-ea"/>
                <a:cs typeface="+mn-cs"/>
              </a:rPr>
              <a:t>Muralidharan Deenathayalan,</a:t>
            </a:r>
          </a:p>
          <a:p>
            <a:pPr algn="l" defTabSz="1088122">
              <a:spcAft>
                <a:spcPts val="600"/>
              </a:spcAft>
              <a:defRPr/>
            </a:pPr>
            <a:r>
              <a:rPr lang="en-US" sz="1700" dirty="0">
                <a:solidFill>
                  <a:srgbClr val="FFFFFF"/>
                </a:solidFill>
              </a:rPr>
              <a:t>Associate Director – Software Innovation, Quanticate</a:t>
            </a:r>
            <a:endParaRPr lang="en-US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D91B06-AA0C-41C4-8882-72F26D3E7510}"/>
              </a:ext>
            </a:extLst>
          </p:cNvPr>
          <p:cNvGrpSpPr/>
          <p:nvPr/>
        </p:nvGrpSpPr>
        <p:grpSpPr>
          <a:xfrm>
            <a:off x="595086" y="2373086"/>
            <a:ext cx="2866328" cy="2111828"/>
            <a:chOff x="183835" y="2044882"/>
            <a:chExt cx="3688830" cy="2768236"/>
          </a:xfrm>
        </p:grpSpPr>
        <p:grpSp>
          <p:nvGrpSpPr>
            <p:cNvPr id="11" name="Graphic 6" descr="Internet">
              <a:extLst>
                <a:ext uri="{FF2B5EF4-FFF2-40B4-BE49-F238E27FC236}">
                  <a16:creationId xmlns:a16="http://schemas.microsoft.com/office/drawing/2014/main" id="{3942FC44-1A03-43A2-ABE4-4A538142AA8F}"/>
                </a:ext>
              </a:extLst>
            </p:cNvPr>
            <p:cNvGrpSpPr/>
            <p:nvPr/>
          </p:nvGrpSpPr>
          <p:grpSpPr>
            <a:xfrm>
              <a:off x="183835" y="2044882"/>
              <a:ext cx="3688830" cy="2768236"/>
              <a:chOff x="1516985" y="4021959"/>
              <a:chExt cx="1614227" cy="99601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305D574-21FE-46A1-A3EE-D78053A9631F}"/>
                  </a:ext>
                </a:extLst>
              </p:cNvPr>
              <p:cNvSpPr/>
              <p:nvPr/>
            </p:nvSpPr>
            <p:spPr>
              <a:xfrm>
                <a:off x="1723057" y="4021959"/>
                <a:ext cx="1202084" cy="824286"/>
              </a:xfrm>
              <a:custGeom>
                <a:avLst/>
                <a:gdLst>
                  <a:gd name="connsiteX0" fmla="*/ 1087913 w 1202083"/>
                  <a:gd name="connsiteY0" fmla="*/ 710115 h 824286"/>
                  <a:gd name="connsiteX1" fmla="*/ 126246 w 1202083"/>
                  <a:gd name="connsiteY1" fmla="*/ 710115 h 824286"/>
                  <a:gd name="connsiteX2" fmla="*/ 126246 w 1202083"/>
                  <a:gd name="connsiteY2" fmla="*/ 126246 h 824286"/>
                  <a:gd name="connsiteX3" fmla="*/ 1087913 w 1202083"/>
                  <a:gd name="connsiteY3" fmla="*/ 126246 h 824286"/>
                  <a:gd name="connsiteX4" fmla="*/ 1190948 w 1202083"/>
                  <a:gd name="connsiteY4" fmla="*/ 91900 h 824286"/>
                  <a:gd name="connsiteX5" fmla="*/ 1122258 w 1202083"/>
                  <a:gd name="connsiteY5" fmla="*/ 23210 h 824286"/>
                  <a:gd name="connsiteX6" fmla="*/ 91900 w 1202083"/>
                  <a:gd name="connsiteY6" fmla="*/ 23210 h 824286"/>
                  <a:gd name="connsiteX7" fmla="*/ 23210 w 1202083"/>
                  <a:gd name="connsiteY7" fmla="*/ 91900 h 824286"/>
                  <a:gd name="connsiteX8" fmla="*/ 23210 w 1202083"/>
                  <a:gd name="connsiteY8" fmla="*/ 813151 h 824286"/>
                  <a:gd name="connsiteX9" fmla="*/ 1190948 w 1202083"/>
                  <a:gd name="connsiteY9" fmla="*/ 813151 h 82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083" h="824286">
                    <a:moveTo>
                      <a:pt x="1087913" y="710115"/>
                    </a:moveTo>
                    <a:lnTo>
                      <a:pt x="126246" y="710115"/>
                    </a:lnTo>
                    <a:lnTo>
                      <a:pt x="126246" y="126246"/>
                    </a:lnTo>
                    <a:lnTo>
                      <a:pt x="1087913" y="126246"/>
                    </a:lnTo>
                    <a:close/>
                    <a:moveTo>
                      <a:pt x="1190948" y="91900"/>
                    </a:moveTo>
                    <a:cubicBezTo>
                      <a:pt x="1190948" y="53964"/>
                      <a:pt x="1160194" y="23210"/>
                      <a:pt x="1122258" y="23210"/>
                    </a:cubicBezTo>
                    <a:lnTo>
                      <a:pt x="91900" y="23210"/>
                    </a:lnTo>
                    <a:cubicBezTo>
                      <a:pt x="53964" y="23210"/>
                      <a:pt x="23210" y="53964"/>
                      <a:pt x="23210" y="91900"/>
                    </a:cubicBezTo>
                    <a:lnTo>
                      <a:pt x="23210" y="813151"/>
                    </a:lnTo>
                    <a:lnTo>
                      <a:pt x="1190948" y="813151"/>
                    </a:lnTo>
                    <a:close/>
                  </a:path>
                </a:pathLst>
              </a:custGeom>
              <a:solidFill>
                <a:srgbClr val="0078D4"/>
              </a:solidFill>
              <a:ln w="17165" cap="flat">
                <a:solidFill>
                  <a:srgbClr val="2687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30C2CF4-88CB-45EA-B4A7-92E0D7983A26}"/>
                  </a:ext>
                </a:extLst>
              </p:cNvPr>
              <p:cNvSpPr/>
              <p:nvPr/>
            </p:nvSpPr>
            <p:spPr>
              <a:xfrm>
                <a:off x="1516985" y="4880590"/>
                <a:ext cx="1614227" cy="137381"/>
              </a:xfrm>
              <a:custGeom>
                <a:avLst/>
                <a:gdLst>
                  <a:gd name="connsiteX0" fmla="*/ 916186 w 1614226"/>
                  <a:gd name="connsiteY0" fmla="*/ 23210 h 137381"/>
                  <a:gd name="connsiteX1" fmla="*/ 916186 w 1614226"/>
                  <a:gd name="connsiteY1" fmla="*/ 40383 h 137381"/>
                  <a:gd name="connsiteX2" fmla="*/ 901145 w 1614226"/>
                  <a:gd name="connsiteY2" fmla="*/ 57555 h 137381"/>
                  <a:gd name="connsiteX3" fmla="*/ 899014 w 1614226"/>
                  <a:gd name="connsiteY3" fmla="*/ 57555 h 137381"/>
                  <a:gd name="connsiteX4" fmla="*/ 727288 w 1614226"/>
                  <a:gd name="connsiteY4" fmla="*/ 57555 h 137381"/>
                  <a:gd name="connsiteX5" fmla="*/ 710115 w 1614226"/>
                  <a:gd name="connsiteY5" fmla="*/ 42514 h 137381"/>
                  <a:gd name="connsiteX6" fmla="*/ 710115 w 1614226"/>
                  <a:gd name="connsiteY6" fmla="*/ 40383 h 137381"/>
                  <a:gd name="connsiteX7" fmla="*/ 710115 w 1614226"/>
                  <a:gd name="connsiteY7" fmla="*/ 23210 h 137381"/>
                  <a:gd name="connsiteX8" fmla="*/ 23210 w 1614226"/>
                  <a:gd name="connsiteY8" fmla="*/ 23210 h 137381"/>
                  <a:gd name="connsiteX9" fmla="*/ 23210 w 1614226"/>
                  <a:gd name="connsiteY9" fmla="*/ 57555 h 137381"/>
                  <a:gd name="connsiteX10" fmla="*/ 91900 w 1614226"/>
                  <a:gd name="connsiteY10" fmla="*/ 126246 h 137381"/>
                  <a:gd name="connsiteX11" fmla="*/ 1534401 w 1614226"/>
                  <a:gd name="connsiteY11" fmla="*/ 126246 h 137381"/>
                  <a:gd name="connsiteX12" fmla="*/ 1603091 w 1614226"/>
                  <a:gd name="connsiteY12" fmla="*/ 57555 h 137381"/>
                  <a:gd name="connsiteX13" fmla="*/ 1603091 w 1614226"/>
                  <a:gd name="connsiteY13" fmla="*/ 23210 h 137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4226" h="137381">
                    <a:moveTo>
                      <a:pt x="916186" y="23210"/>
                    </a:moveTo>
                    <a:lnTo>
                      <a:pt x="916186" y="40383"/>
                    </a:lnTo>
                    <a:cubicBezTo>
                      <a:pt x="916775" y="49278"/>
                      <a:pt x="910040" y="56966"/>
                      <a:pt x="901145" y="57555"/>
                    </a:cubicBezTo>
                    <a:cubicBezTo>
                      <a:pt x="900436" y="57602"/>
                      <a:pt x="899723" y="57602"/>
                      <a:pt x="899014" y="57555"/>
                    </a:cubicBezTo>
                    <a:lnTo>
                      <a:pt x="727288" y="57555"/>
                    </a:lnTo>
                    <a:cubicBezTo>
                      <a:pt x="718392" y="58144"/>
                      <a:pt x="710704" y="51409"/>
                      <a:pt x="710115" y="42514"/>
                    </a:cubicBezTo>
                    <a:cubicBezTo>
                      <a:pt x="710069" y="41804"/>
                      <a:pt x="710069" y="41092"/>
                      <a:pt x="710115" y="40383"/>
                    </a:cubicBezTo>
                    <a:lnTo>
                      <a:pt x="710115" y="23210"/>
                    </a:lnTo>
                    <a:lnTo>
                      <a:pt x="23210" y="23210"/>
                    </a:lnTo>
                    <a:lnTo>
                      <a:pt x="23210" y="57555"/>
                    </a:lnTo>
                    <a:cubicBezTo>
                      <a:pt x="23210" y="95491"/>
                      <a:pt x="53964" y="126246"/>
                      <a:pt x="91900" y="126246"/>
                    </a:cubicBezTo>
                    <a:lnTo>
                      <a:pt x="1534401" y="126246"/>
                    </a:lnTo>
                    <a:cubicBezTo>
                      <a:pt x="1572337" y="126246"/>
                      <a:pt x="1603091" y="95491"/>
                      <a:pt x="1603091" y="57555"/>
                    </a:cubicBezTo>
                    <a:lnTo>
                      <a:pt x="1603091" y="23210"/>
                    </a:lnTo>
                    <a:close/>
                  </a:path>
                </a:pathLst>
              </a:custGeom>
              <a:solidFill>
                <a:srgbClr val="0078D4"/>
              </a:solidFill>
              <a:ln w="17165" cap="flat">
                <a:solidFill>
                  <a:srgbClr val="2687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A058D7-3BEC-4696-B68E-F5ABF2DADB60}"/>
                </a:ext>
              </a:extLst>
            </p:cNvPr>
            <p:cNvGrpSpPr/>
            <p:nvPr/>
          </p:nvGrpSpPr>
          <p:grpSpPr>
            <a:xfrm>
              <a:off x="1043873" y="2967262"/>
              <a:ext cx="1997904" cy="540000"/>
              <a:chOff x="1043873" y="2967262"/>
              <a:chExt cx="1997904" cy="540000"/>
            </a:xfrm>
          </p:grpSpPr>
          <p:pic>
            <p:nvPicPr>
              <p:cNvPr id="1026" name="Picture 2" descr="Join the GitHub Copilot waitlist · GitHub">
                <a:extLst>
                  <a:ext uri="{FF2B5EF4-FFF2-40B4-BE49-F238E27FC236}">
                    <a16:creationId xmlns:a16="http://schemas.microsoft.com/office/drawing/2014/main" id="{868D2720-807C-4B3E-BE26-4ECF35FC74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0912" y="2967262"/>
                <a:ext cx="530865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CD5C60-9F2A-4071-8722-69A5AE956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255" y="2967262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Git · GitHub">
                <a:extLst>
                  <a:ext uri="{FF2B5EF4-FFF2-40B4-BE49-F238E27FC236}">
                    <a16:creationId xmlns:a16="http://schemas.microsoft.com/office/drawing/2014/main" id="{E4F11CDD-6A05-466B-95F5-20D26353B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873" y="2967262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59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2"/>
              </a:rPr>
              <a:t>https://git-scm.com/</a:t>
            </a:r>
            <a:r>
              <a:rPr lang="en-IN" sz="1000" dirty="0"/>
              <a:t>, </a:t>
            </a:r>
            <a:r>
              <a:rPr lang="en-IN" sz="1000" dirty="0">
                <a:hlinkClick r:id="rId3"/>
              </a:rPr>
              <a:t>https://www.git-tower.com/learn/git/ebook/en/desktop-gui/basics/what-is-version-control/</a:t>
            </a:r>
            <a:r>
              <a:rPr lang="en-IN" sz="10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6DE021-9114-4BF1-AC20-17764B06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05" y="842677"/>
            <a:ext cx="7417390" cy="5352756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1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Why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Collaboration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Maintaining Versions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Backup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Source code Analyze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ADE026-970A-4014-98DC-89985CC4E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312" y="842677"/>
            <a:ext cx="2737488" cy="1195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C5F4B1-CC99-4E1C-9780-E2C5EC77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153643"/>
            <a:ext cx="3037668" cy="14205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8085F-FF5D-459F-BAFD-651C8EA59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2829" y="3666138"/>
            <a:ext cx="2379414" cy="113887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B50BE4B-7284-451A-B561-20783FA402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0417" y="4977103"/>
            <a:ext cx="2738034" cy="9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Types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Centralized 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Distributed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0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Centralized CVS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9D269-49E6-4A14-A194-E4ABAA0F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8" y="1373125"/>
            <a:ext cx="8844364" cy="42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0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Distributed CVS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1078839" y="1507491"/>
            <a:ext cx="10034322" cy="40002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pic>
        <p:nvPicPr>
          <p:cNvPr id="4098" name="Picture 2" descr="Centralized vs Distributed Version Control Systems | by Mateusz Lubański |  FAUN">
            <a:extLst>
              <a:ext uri="{FF2B5EF4-FFF2-40B4-BE49-F238E27FC236}">
                <a16:creationId xmlns:a16="http://schemas.microsoft.com/office/drawing/2014/main" id="{F8BC49DD-28A1-47AB-866C-4DFF08DE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00" y="1347604"/>
            <a:ext cx="653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7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Centralized vs Distributed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422D5-4F1C-4245-BD1C-B74E034D9551}"/>
              </a:ext>
            </a:extLst>
          </p:cNvPr>
          <p:cNvGrpSpPr/>
          <p:nvPr/>
        </p:nvGrpSpPr>
        <p:grpSpPr>
          <a:xfrm>
            <a:off x="0" y="1341766"/>
            <a:ext cx="12192000" cy="4261758"/>
            <a:chOff x="0" y="1341766"/>
            <a:chExt cx="12192000" cy="42617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FF0A91-AF09-4AA1-8BF4-5C36F1F427AE}"/>
                </a:ext>
              </a:extLst>
            </p:cNvPr>
            <p:cNvGrpSpPr/>
            <p:nvPr/>
          </p:nvGrpSpPr>
          <p:grpSpPr>
            <a:xfrm>
              <a:off x="0" y="1726072"/>
              <a:ext cx="12192000" cy="3694974"/>
              <a:chOff x="0" y="1714251"/>
              <a:chExt cx="11873016" cy="3586704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2AAC545-0EF4-4845-A14E-86913AA56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054375"/>
                <a:ext cx="5615664" cy="2710542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" name="Picture 2" descr="Centralized vs Distributed Version Control Systems | by Mateusz Lubański |  FAUN">
                <a:extLst>
                  <a:ext uri="{FF2B5EF4-FFF2-40B4-BE49-F238E27FC236}">
                    <a16:creationId xmlns:a16="http://schemas.microsoft.com/office/drawing/2014/main" id="{30459E54-BA98-4353-88D4-918C66315F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9786" y="1714251"/>
                <a:ext cx="5423230" cy="3586704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72F1A5-7183-4B11-B453-C8531E068358}"/>
                </a:ext>
              </a:extLst>
            </p:cNvPr>
            <p:cNvCxnSpPr/>
            <p:nvPr/>
          </p:nvCxnSpPr>
          <p:spPr>
            <a:xfrm>
              <a:off x="6306783" y="1341766"/>
              <a:ext cx="0" cy="426175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663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7356BE-FDE1-4091-836D-E96A9E3AA7A6}"/>
              </a:ext>
            </a:extLst>
          </p:cNvPr>
          <p:cNvSpPr/>
          <p:nvPr/>
        </p:nvSpPr>
        <p:spPr>
          <a:xfrm>
            <a:off x="0" y="3507597"/>
            <a:ext cx="12192000" cy="2756836"/>
          </a:xfrm>
          <a:prstGeom prst="roundRect">
            <a:avLst>
              <a:gd name="adj" fmla="val 454"/>
            </a:avLst>
          </a:prstGeom>
          <a:solidFill>
            <a:srgbClr val="EDEDED">
              <a:alpha val="90000"/>
            </a:srgbClr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Tools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16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227340-DA7B-4E36-9600-3735D7914044}"/>
              </a:ext>
            </a:extLst>
          </p:cNvPr>
          <p:cNvGrpSpPr/>
          <p:nvPr/>
        </p:nvGrpSpPr>
        <p:grpSpPr>
          <a:xfrm>
            <a:off x="0" y="1288037"/>
            <a:ext cx="12192000" cy="5156008"/>
            <a:chOff x="0" y="1288037"/>
            <a:chExt cx="12192000" cy="51560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8268F2-02F1-4FDE-9AF5-B23CF3EE9E30}"/>
                </a:ext>
              </a:extLst>
            </p:cNvPr>
            <p:cNvGrpSpPr/>
            <p:nvPr/>
          </p:nvGrpSpPr>
          <p:grpSpPr>
            <a:xfrm>
              <a:off x="493955" y="1288037"/>
              <a:ext cx="10801816" cy="1800000"/>
              <a:chOff x="493955" y="1288037"/>
              <a:chExt cx="10801816" cy="1800000"/>
            </a:xfrm>
          </p:grpSpPr>
          <p:pic>
            <p:nvPicPr>
              <p:cNvPr id="8200" name="Picture 8" descr="Apache Subversion - Wikipedia">
                <a:extLst>
                  <a:ext uri="{FF2B5EF4-FFF2-40B4-BE49-F238E27FC236}">
                    <a16:creationId xmlns:a16="http://schemas.microsoft.com/office/drawing/2014/main" id="{F6625281-DDB6-4572-86B0-F414E01A3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955" y="1288037"/>
                <a:ext cx="2085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2" name="Picture 10" descr="What are the Top Version Control Systems? - The Linux Juggernaut">
                <a:extLst>
                  <a:ext uri="{FF2B5EF4-FFF2-40B4-BE49-F238E27FC236}">
                    <a16:creationId xmlns:a16="http://schemas.microsoft.com/office/drawing/2014/main" id="{C810C61B-181F-4DED-A1FB-199F1A289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8162" y="1288037"/>
                <a:ext cx="1331034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18" name="Picture 2" descr="How to configure Android Studio to use TFS source control | by Ayyoub Jadoo  | Medium">
                <a:extLst>
                  <a:ext uri="{FF2B5EF4-FFF2-40B4-BE49-F238E27FC236}">
                    <a16:creationId xmlns:a16="http://schemas.microsoft.com/office/drawing/2014/main" id="{45BBDB9D-7AAA-4547-BA18-DC7F57981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403" y="1288037"/>
                <a:ext cx="2747368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754A9-3B37-414F-AA3E-D5AA6A44DE45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0" y="3507604"/>
              <a:ext cx="12192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87FD87-0A06-41B4-85DF-258F3EFAD9CF}"/>
                </a:ext>
              </a:extLst>
            </p:cNvPr>
            <p:cNvGrpSpPr/>
            <p:nvPr/>
          </p:nvGrpSpPr>
          <p:grpSpPr>
            <a:xfrm>
              <a:off x="2810796" y="3927172"/>
              <a:ext cx="6434649" cy="2516873"/>
              <a:chOff x="2810796" y="3927172"/>
              <a:chExt cx="6434649" cy="25168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739022D-B436-4AB0-9536-F1824FD33904}"/>
                  </a:ext>
                </a:extLst>
              </p:cNvPr>
              <p:cNvGrpSpPr/>
              <p:nvPr/>
            </p:nvGrpSpPr>
            <p:grpSpPr>
              <a:xfrm>
                <a:off x="2810796" y="3927172"/>
                <a:ext cx="1833393" cy="2516873"/>
                <a:chOff x="2810796" y="3927172"/>
                <a:chExt cx="1833393" cy="2516873"/>
              </a:xfrm>
            </p:grpSpPr>
            <p:pic>
              <p:nvPicPr>
                <p:cNvPr id="10" name="Picture 4" descr="Git · GitHub">
                  <a:extLst>
                    <a:ext uri="{FF2B5EF4-FFF2-40B4-BE49-F238E27FC236}">
                      <a16:creationId xmlns:a16="http://schemas.microsoft.com/office/drawing/2014/main" id="{1D823B6F-205F-427D-84F2-34AD86329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0796" y="3927172"/>
                  <a:ext cx="1833393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DF4B47-3D15-4575-9671-7DCB3A8F737D}"/>
                    </a:ext>
                  </a:extLst>
                </p:cNvPr>
                <p:cNvSpPr txBox="1"/>
                <p:nvPr/>
              </p:nvSpPr>
              <p:spPr>
                <a:xfrm>
                  <a:off x="3252041" y="5582271"/>
                  <a:ext cx="95090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5000" dirty="0"/>
                    <a:t>Git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142C3A9-A910-4505-A178-85126DB9C17A}"/>
                  </a:ext>
                </a:extLst>
              </p:cNvPr>
              <p:cNvGrpSpPr/>
              <p:nvPr/>
            </p:nvGrpSpPr>
            <p:grpSpPr>
              <a:xfrm>
                <a:off x="6547014" y="3927172"/>
                <a:ext cx="2698431" cy="2516873"/>
                <a:chOff x="6547014" y="3927172"/>
                <a:chExt cx="2698431" cy="2516873"/>
              </a:xfrm>
            </p:grpSpPr>
            <p:pic>
              <p:nvPicPr>
                <p:cNvPr id="8198" name="Picture 6">
                  <a:extLst>
                    <a:ext uri="{FF2B5EF4-FFF2-40B4-BE49-F238E27FC236}">
                      <a16:creationId xmlns:a16="http://schemas.microsoft.com/office/drawing/2014/main" id="{CC17EC44-D599-48E5-82D9-7979FAB479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1582"/>
                <a:stretch/>
              </p:blipFill>
              <p:spPr bwMode="auto">
                <a:xfrm>
                  <a:off x="6762038" y="3927172"/>
                  <a:ext cx="1786365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EFA4527-9669-401A-A00E-A1EE6AE29C28}"/>
                    </a:ext>
                  </a:extLst>
                </p:cNvPr>
                <p:cNvSpPr txBox="1"/>
                <p:nvPr/>
              </p:nvSpPr>
              <p:spPr>
                <a:xfrm>
                  <a:off x="6547014" y="5582271"/>
                  <a:ext cx="269843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5000" dirty="0"/>
                    <a:t>Mercurial</a:t>
                  </a:r>
                </a:p>
              </p:txBody>
            </p: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792FAE-8BE2-4C75-A9A4-804212D13AA0}"/>
              </a:ext>
            </a:extLst>
          </p:cNvPr>
          <p:cNvSpPr txBox="1"/>
          <p:nvPr/>
        </p:nvSpPr>
        <p:spPr>
          <a:xfrm>
            <a:off x="4202942" y="571172"/>
            <a:ext cx="3097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chemeClr val="accent2">
                    <a:lumMod val="50000"/>
                  </a:schemeClr>
                </a:solidFill>
              </a:rPr>
              <a:t>Centralized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9939E-3EC7-4F30-88B4-04668016F9BC}"/>
              </a:ext>
            </a:extLst>
          </p:cNvPr>
          <p:cNvSpPr txBox="1"/>
          <p:nvPr/>
        </p:nvSpPr>
        <p:spPr>
          <a:xfrm>
            <a:off x="4250748" y="3462061"/>
            <a:ext cx="30912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rgbClr val="7030A0"/>
                </a:solidFill>
              </a:rPr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362741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Free and Open Source (</a:t>
            </a:r>
            <a:r>
              <a:rPr lang="en-IN" sz="1600" b="0" i="0" dirty="0">
                <a:solidFill>
                  <a:srgbClr val="4E443C"/>
                </a:solidFill>
                <a:effectLst/>
                <a:latin typeface="Roboto Slab"/>
                <a:hlinkClick r:id="rId3"/>
              </a:rPr>
              <a:t>GPLv2</a:t>
            </a:r>
            <a:r>
              <a:rPr lang="en-IN" sz="2400" b="1" dirty="0"/>
              <a:t>) </a:t>
            </a:r>
            <a:r>
              <a:rPr lang="en-IN" sz="1600" b="0" i="0" dirty="0">
                <a:solidFill>
                  <a:srgbClr val="4E443C"/>
                </a:solidFill>
                <a:effectLst/>
                <a:latin typeface="Roboto Slab"/>
              </a:rPr>
              <a:t> </a:t>
            </a:r>
            <a:r>
              <a:rPr lang="en-US" sz="2400" b="1" dirty="0"/>
              <a:t> 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Distributed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Collaboration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Supports Distributed non-linear workflow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b="1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4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3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11" name="Picture 4" descr="Git · GitHub">
            <a:extLst>
              <a:ext uri="{FF2B5EF4-FFF2-40B4-BE49-F238E27FC236}">
                <a16:creationId xmlns:a16="http://schemas.microsoft.com/office/drawing/2014/main" id="{1CC1290F-A21D-4919-91ED-C0333AAB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8" y="19251"/>
            <a:ext cx="675016" cy="6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Git Workflow | Atlassian Git Tutorial">
            <a:extLst>
              <a:ext uri="{FF2B5EF4-FFF2-40B4-BE49-F238E27FC236}">
                <a16:creationId xmlns:a16="http://schemas.microsoft.com/office/drawing/2014/main" id="{447F83E9-4D01-4030-B060-2F3C0DA9D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r="20531"/>
          <a:stretch/>
        </p:blipFill>
        <p:spPr bwMode="auto">
          <a:xfrm>
            <a:off x="8477573" y="1068801"/>
            <a:ext cx="2619698" cy="221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5 Git Workflows &amp;amp; Branching Strategy to deliver better code">
            <a:extLst>
              <a:ext uri="{FF2B5EF4-FFF2-40B4-BE49-F238E27FC236}">
                <a16:creationId xmlns:a16="http://schemas.microsoft.com/office/drawing/2014/main" id="{26E9384A-D9DE-4CAC-86A5-CABF237B8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285"/>
          <a:stretch/>
        </p:blipFill>
        <p:spPr bwMode="auto">
          <a:xfrm>
            <a:off x="6825469" y="3599507"/>
            <a:ext cx="5262931" cy="26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1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Distributed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Non-linear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Branching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Lightweight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Speed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CB44A-2BFF-4250-AF4F-24B5A583624A}"/>
              </a:ext>
            </a:extLst>
          </p:cNvPr>
          <p:cNvSpPr txBox="1">
            <a:spLocks/>
          </p:cNvSpPr>
          <p:nvPr/>
        </p:nvSpPr>
        <p:spPr>
          <a:xfrm>
            <a:off x="5686586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Open Source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Reliable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Secure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Economical</a:t>
            </a:r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0626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Distributed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19</a:t>
            </a:fld>
            <a:endParaRPr lang="en-GB"/>
          </a:p>
        </p:txBody>
      </p:sp>
      <p:pic>
        <p:nvPicPr>
          <p:cNvPr id="12290" name="Picture 2" descr="A Note on Distributed Systems: A Summary - DEV Community">
            <a:extLst>
              <a:ext uri="{FF2B5EF4-FFF2-40B4-BE49-F238E27FC236}">
                <a16:creationId xmlns:a16="http://schemas.microsoft.com/office/drawing/2014/main" id="{1897B723-C6F2-463D-B0C3-74CA38BC3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21623" r="52495" b="8644"/>
          <a:stretch/>
        </p:blipFill>
        <p:spPr bwMode="auto">
          <a:xfrm>
            <a:off x="7346197" y="1402697"/>
            <a:ext cx="4435098" cy="34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4157FF-9E06-493C-AFBB-1661377E80F8}"/>
              </a:ext>
            </a:extLst>
          </p:cNvPr>
          <p:cNvSpPr txBox="1">
            <a:spLocks/>
          </p:cNvSpPr>
          <p:nvPr/>
        </p:nvSpPr>
        <p:spPr>
          <a:xfrm>
            <a:off x="59374" y="750772"/>
            <a:ext cx="7457304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Source code is distributed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Every developer has a local copy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Changes are synced with other repos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40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Version Control Systems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Visual Studio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 err="1"/>
              <a:t>OpenAI</a:t>
            </a: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25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Non-linear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Tree graph structure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Tree is non-linear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 Supports non-linear development of S/W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6" descr="5 Git Workflows &amp;amp; Branching Strategy to deliver better code">
            <a:extLst>
              <a:ext uri="{FF2B5EF4-FFF2-40B4-BE49-F238E27FC236}">
                <a16:creationId xmlns:a16="http://schemas.microsoft.com/office/drawing/2014/main" id="{A89B069D-A3A0-4166-9472-5DA4C002F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285"/>
          <a:stretch/>
        </p:blipFill>
        <p:spPr bwMode="auto">
          <a:xfrm>
            <a:off x="4417017" y="1590394"/>
            <a:ext cx="7613498" cy="383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3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Branching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7268705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Copy of current branch to another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Few seconds to create &amp; merge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Master branch – Production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Operations in each branch are independent – like delete, rename..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21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40873D-F00A-48F7-B2A8-60DD64693F54}"/>
              </a:ext>
            </a:extLst>
          </p:cNvPr>
          <p:cNvGrpSpPr/>
          <p:nvPr/>
        </p:nvGrpSpPr>
        <p:grpSpPr>
          <a:xfrm>
            <a:off x="6771057" y="1482284"/>
            <a:ext cx="5420943" cy="3627854"/>
            <a:chOff x="6400800" y="1535052"/>
            <a:chExt cx="5791200" cy="36278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613824-078C-4BA6-AE99-9D18E6F0E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5" r="15890"/>
            <a:stretch/>
          </p:blipFill>
          <p:spPr>
            <a:xfrm>
              <a:off x="6400800" y="1535052"/>
              <a:ext cx="5791200" cy="36278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8E3370-C918-45BA-954B-0EB39C138C59}"/>
                </a:ext>
              </a:extLst>
            </p:cNvPr>
            <p:cNvSpPr/>
            <p:nvPr/>
          </p:nvSpPr>
          <p:spPr>
            <a:xfrm>
              <a:off x="8773332" y="3813414"/>
              <a:ext cx="1208868" cy="247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6685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Lightweight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9629192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Loseless Compression technique at client-side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22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CB44A-2BFF-4250-AF4F-24B5A583624A}"/>
              </a:ext>
            </a:extLst>
          </p:cNvPr>
          <p:cNvSpPr txBox="1">
            <a:spLocks/>
          </p:cNvSpPr>
          <p:nvPr/>
        </p:nvSpPr>
        <p:spPr>
          <a:xfrm>
            <a:off x="5686586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9926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Speed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12192001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Accessing data from local repo is much faster than remote repo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is faster 10 times than VCS tools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is written in C (nearly machine language)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36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Open Source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036B2-C66D-4964-9D63-1AC19D9F6057}"/>
              </a:ext>
            </a:extLst>
          </p:cNvPr>
          <p:cNvSpPr txBox="1"/>
          <p:nvPr/>
        </p:nvSpPr>
        <p:spPr>
          <a:xfrm>
            <a:off x="-67159" y="6536809"/>
            <a:ext cx="62303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https://www.slideshare.net/mikeflynn_/git-its-better-trust-me</a:t>
            </a:r>
            <a:r>
              <a:rPr lang="en-IN" sz="1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33C2C-8C66-4559-A6E9-C1016DA2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3" y="933757"/>
            <a:ext cx="7804962" cy="4875338"/>
          </a:xfrm>
          <a:prstGeom prst="rect">
            <a:avLst/>
          </a:prstGeom>
        </p:spPr>
      </p:pic>
      <p:pic>
        <p:nvPicPr>
          <p:cNvPr id="15362" name="Picture 2" descr="BitKeeper - Wikiwand">
            <a:extLst>
              <a:ext uri="{FF2B5EF4-FFF2-40B4-BE49-F238E27FC236}">
                <a16:creationId xmlns:a16="http://schemas.microsoft.com/office/drawing/2014/main" id="{E222D270-154E-4DFD-B66F-D3B68D33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52" y="5171278"/>
            <a:ext cx="4393748" cy="11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959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Reliable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11353801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Can be easily recovered from any one of the local repo.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03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Secure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7051729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uses SHA1 to name the objects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40 digits hexadecimal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2EBF8-0AF8-4F57-9ABB-F087C0715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39" y="1645205"/>
            <a:ext cx="4829849" cy="3724795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64552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Economical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Free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GPLv2 License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Not required costly servers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33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3"/>
            <a:ext cx="11778712" cy="5154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Folder / directory contains source code, text or images of a project.</a:t>
            </a: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Local Repository - </a:t>
            </a:r>
            <a:r>
              <a:rPr lang="en-IN" sz="3400" dirty="0"/>
              <a:t>It can live on the local machine.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Central Repository - </a:t>
            </a:r>
            <a:r>
              <a:rPr lang="en-IN" sz="3400" dirty="0"/>
              <a:t>It can live on GitHub, GitLab or Bitbucket.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91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https://phpenthusiast.com/blog/the-essentials-of-git-and-github-for-web-developers</a:t>
            </a:r>
            <a:r>
              <a:rPr lang="en-IN" sz="1000" dirty="0"/>
              <a:t> </a:t>
            </a:r>
          </a:p>
        </p:txBody>
      </p:sp>
      <p:pic>
        <p:nvPicPr>
          <p:cNvPr id="17410" name="Picture 2" descr="Git and Github tutorial | PHPenthusiast">
            <a:extLst>
              <a:ext uri="{FF2B5EF4-FFF2-40B4-BE49-F238E27FC236}">
                <a16:creationId xmlns:a16="http://schemas.microsoft.com/office/drawing/2014/main" id="{A39227DD-7490-4E3B-B426-9F2D6AC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08" y="839825"/>
            <a:ext cx="6860584" cy="5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8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03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https://phpenthusiast.com/blog/the-essentials-of-git-and-github-for-web-developers</a:t>
            </a:r>
            <a:r>
              <a:rPr lang="en-IN" sz="1000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CBB8A6-37BB-4579-9B59-D74634A3015E}"/>
              </a:ext>
            </a:extLst>
          </p:cNvPr>
          <p:cNvSpPr txBox="1">
            <a:spLocks/>
          </p:cNvSpPr>
          <p:nvPr/>
        </p:nvSpPr>
        <p:spPr>
          <a:xfrm>
            <a:off x="6090568" y="623775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r>
              <a:rPr lang="en-IN" sz="3400" b="1" u="sng" dirty="0"/>
              <a:t>Central Repository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Located on remote server (GitHub)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Exclusively consists of .git repository folder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Collaboration of source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B443A7-590C-4423-A760-490CB46A8E38}"/>
              </a:ext>
            </a:extLst>
          </p:cNvPr>
          <p:cNvSpPr txBox="1">
            <a:spLocks/>
          </p:cNvSpPr>
          <p:nvPr/>
        </p:nvSpPr>
        <p:spPr>
          <a:xfrm>
            <a:off x="-183132" y="672168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r>
              <a:rPr lang="en-US" sz="3400" b="1" u="sng" dirty="0"/>
              <a:t>Local Repository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Located on local machine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Resides as a .git folder inside the project’s root folder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User of the local machine can work</a:t>
            </a: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0D84F-3798-4E5A-B0F2-EF4A2C8EEEB1}"/>
              </a:ext>
            </a:extLst>
          </p:cNvPr>
          <p:cNvCxnSpPr>
            <a:cxnSpLocks/>
          </p:cNvCxnSpPr>
          <p:nvPr/>
        </p:nvCxnSpPr>
        <p:spPr>
          <a:xfrm flipH="1">
            <a:off x="6156966" y="750772"/>
            <a:ext cx="1" cy="5513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1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Operations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</a:t>
            </a:r>
            <a:r>
              <a:rPr lang="en-IN" sz="2400" dirty="0" err="1"/>
              <a:t>init</a:t>
            </a: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add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checkout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clone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commit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pull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merge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745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&amp; GitHub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200" b="1" dirty="0"/>
              <a:t>Install Required softwares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200" b="1" dirty="0"/>
              <a:t>GitHub Account setup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Create Central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Create Local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Sync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Making changes on Local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Branching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Merging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Sync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62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https://www.edureka.co/blog/git-tutorial/#operations_in_git</a:t>
            </a:r>
            <a:r>
              <a:rPr lang="en-IN" sz="1000" dirty="0"/>
              <a:t>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F2DA0FA-6D71-4E20-B4FD-B163EEEF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36" y="837877"/>
            <a:ext cx="5527728" cy="51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8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BABB2-98E7-4495-AF0B-04BA63753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40"/>
          <a:stretch/>
        </p:blipFill>
        <p:spPr>
          <a:xfrm>
            <a:off x="260849" y="934543"/>
            <a:ext cx="11236350" cy="5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9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Source code editor from Microsoft.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Announced on Build conference on April 29, 2015.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Release on November 18, 2015 under MIT License.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Source code is available at GitHub under MIT license.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Built-in version control system.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Supports Java, C#, JavaScript, Go, Node JS,  Python etc 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Can be extended via Extensions like debugger, new language support.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35</a:t>
            </a:fld>
            <a:endParaRPr lang="en-GB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2E81A38-DBB8-4926-B2B7-2A76F904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1444249"/>
            <a:ext cx="1293846" cy="12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7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add an existing vs code project /folder to Git &amp; GitHub?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Pull, Commit and Push?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Clone from GitHub?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remove project from GitHub?</a:t>
            </a:r>
            <a:endParaRPr lang="en-GB" sz="2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5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err="1">
                <a:solidFill>
                  <a:srgbClr val="0078D4"/>
                </a:solidFill>
                <a:latin typeface="+mn-lt"/>
              </a:rPr>
              <a:t>OpenAI</a:t>
            </a:r>
            <a:endParaRPr lang="en-GB" altLang="en-US" dirty="0">
              <a:solidFill>
                <a:srgbClr val="0078D4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37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B7F6C8-6AA9-4AC0-BD67-AE610EFBBC43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OpenAI is an AI research and deployment company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Founded by Elon Musk, Sam Altman + others late 2015.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Elon Musk resigned on Feb 2018 but remains as donor.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In 2019, Microsoft invested US $ 1billion and become as a commercial partner.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F5961961-D9FC-45FB-B0F1-43BFEC7F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37" r="78943" b="1"/>
          <a:stretch/>
        </p:blipFill>
        <p:spPr bwMode="auto">
          <a:xfrm>
            <a:off x="10664267" y="804394"/>
            <a:ext cx="1379065" cy="13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5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OpenAI – Product Releases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38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B7F6C8-6AA9-4AC0-BD67-AE610EFBBC43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On April 2016,OpenAI released </a:t>
            </a:r>
            <a:r>
              <a:rPr lang="en-US" sz="3200" b="1" dirty="0"/>
              <a:t>OpenAI Gym</a:t>
            </a:r>
            <a:r>
              <a:rPr lang="en-US" sz="3200" dirty="0"/>
              <a:t>  for </a:t>
            </a:r>
            <a:r>
              <a:rPr lang="en-US" sz="3200" b="1" dirty="0"/>
              <a:t>R</a:t>
            </a:r>
            <a:r>
              <a:rPr lang="en-US" sz="3200" dirty="0"/>
              <a:t>einforcement </a:t>
            </a:r>
            <a:r>
              <a:rPr lang="en-US" sz="3200" b="1" dirty="0"/>
              <a:t>L</a:t>
            </a:r>
            <a:r>
              <a:rPr lang="en-US" sz="3200" dirty="0"/>
              <a:t>earning research.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P</a:t>
            </a:r>
            <a:r>
              <a:rPr lang="en-US" sz="3200" dirty="0"/>
              <a:t>re-trained </a:t>
            </a:r>
            <a:r>
              <a:rPr lang="en-US" sz="3200" b="1" dirty="0"/>
              <a:t>T</a:t>
            </a:r>
            <a:r>
              <a:rPr lang="en-US" sz="3200" dirty="0"/>
              <a:t>ransformer released on June 11, April 2018.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GPT 2 released on February 2019.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GPT 3 released on May 2020.</a:t>
            </a:r>
          </a:p>
        </p:txBody>
      </p:sp>
    </p:spTree>
    <p:extLst>
      <p:ext uri="{BB962C8B-B14F-4D97-AF65-F5344CB8AC3E}">
        <p14:creationId xmlns:p14="http://schemas.microsoft.com/office/powerpoint/2010/main" val="315032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OpenAI – GPT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39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718887-DD40-48F9-B277-CD22FADC42E9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It is an Unsupervised Transformer Language Model.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Successor for GPT 2.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Pre-training required several thousand </a:t>
            </a:r>
            <a:r>
              <a:rPr lang="en-US" sz="3200" b="1" dirty="0"/>
              <a:t>petaflop/s-days</a:t>
            </a:r>
            <a:r>
              <a:rPr lang="en-US" sz="3200" dirty="0"/>
              <a:t> of compute.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API calls are paid, and it has free trial of 2 months.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On September 23, 2020, GPT-3 was licensed exclusively to Microsoft.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507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GitHub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917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1 Search Engine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40</a:t>
            </a:fld>
            <a:endParaRPr lang="en-GB"/>
          </a:p>
        </p:txBody>
      </p:sp>
      <p:pic>
        <p:nvPicPr>
          <p:cNvPr id="4" name="SearchEngine">
            <a:hlinkClick r:id="" action="ppaction://media"/>
            <a:extLst>
              <a:ext uri="{FF2B5EF4-FFF2-40B4-BE49-F238E27FC236}">
                <a16:creationId xmlns:a16="http://schemas.microsoft.com/office/drawing/2014/main" id="{CA49A677-1646-460C-9229-D85FA80B1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750763"/>
            <a:ext cx="10515600" cy="5513671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666854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00"/>
    </mc:Choice>
    <mc:Fallback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2 ML Code Generator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41</a:t>
            </a:fld>
            <a:endParaRPr lang="en-GB"/>
          </a:p>
        </p:txBody>
      </p:sp>
      <p:pic>
        <p:nvPicPr>
          <p:cNvPr id="5" name="ML_Coding">
            <a:hlinkClick r:id="" action="ppaction://media"/>
            <a:extLst>
              <a:ext uri="{FF2B5EF4-FFF2-40B4-BE49-F238E27FC236}">
                <a16:creationId xmlns:a16="http://schemas.microsoft.com/office/drawing/2014/main" id="{ED6799EE-F2DB-4154-902D-C4153F0A8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318" y="750764"/>
            <a:ext cx="9803364" cy="5513662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91465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00"/>
    </mc:Choice>
    <mc:Fallback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3 HTML Layout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42</a:t>
            </a:fld>
            <a:endParaRPr lang="en-GB"/>
          </a:p>
        </p:txBody>
      </p:sp>
      <p:pic>
        <p:nvPicPr>
          <p:cNvPr id="4" name="Layout">
            <a:hlinkClick r:id="" action="ppaction://media"/>
            <a:extLst>
              <a:ext uri="{FF2B5EF4-FFF2-40B4-BE49-F238E27FC236}">
                <a16:creationId xmlns:a16="http://schemas.microsoft.com/office/drawing/2014/main" id="{E4873576-93B2-418F-9E2C-64838D3A82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204" y="842676"/>
            <a:ext cx="7812314" cy="5329861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44671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00"/>
    </mc:Choice>
    <mc:Fallback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4 Resume Builder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43</a:t>
            </a:fld>
            <a:endParaRPr lang="en-GB"/>
          </a:p>
        </p:txBody>
      </p:sp>
      <p:pic>
        <p:nvPicPr>
          <p:cNvPr id="5" name="ResumeMaker">
            <a:hlinkClick r:id="" action="ppaction://media"/>
            <a:extLst>
              <a:ext uri="{FF2B5EF4-FFF2-40B4-BE49-F238E27FC236}">
                <a16:creationId xmlns:a16="http://schemas.microsoft.com/office/drawing/2014/main" id="{3779ABA3-F699-4206-8968-5A9E51926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842677"/>
            <a:ext cx="8902700" cy="5329862"/>
          </a:xfrm>
          <a:prstGeom prst="rect">
            <a:avLst/>
          </a:prstGeom>
          <a:ln>
            <a:solidFill>
              <a:srgbClr val="0078D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DFE1B-F932-4A2D-BEF3-442BA028D51F}"/>
              </a:ext>
            </a:extLst>
          </p:cNvPr>
          <p:cNvSpPr txBox="1"/>
          <p:nvPr/>
        </p:nvSpPr>
        <p:spPr>
          <a:xfrm>
            <a:off x="-1" y="6264435"/>
            <a:ext cx="9703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5"/>
              </a:rPr>
              <a:t>https://analyticsindiamag.com/openai-gpt-3-model-machine-learning-products/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357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00"/>
    </mc:Choice>
    <mc:Fallback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21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OpenAI developed Codex.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An AI that translates natural language into code.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Pair Programming.</a:t>
            </a:r>
            <a:endParaRPr lang="en-IN" sz="30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1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05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46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5A1959-4B93-4553-970F-4050FA20C6D6}"/>
              </a:ext>
            </a:extLst>
          </p:cNvPr>
          <p:cNvGrpSpPr/>
          <p:nvPr/>
        </p:nvGrpSpPr>
        <p:grpSpPr>
          <a:xfrm>
            <a:off x="0" y="750772"/>
            <a:ext cx="12192000" cy="5513663"/>
            <a:chOff x="0" y="750772"/>
            <a:chExt cx="12192000" cy="5513663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3D3EBEFB-EAB6-4B0C-BA4C-A11E949E583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50772"/>
              <a:ext cx="12192000" cy="551366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585" indent="-609585" defTabSz="1088122">
                <a:lnSpc>
                  <a:spcPct val="150000"/>
                </a:lnSpc>
                <a:defRPr/>
              </a:pPr>
              <a:endParaRPr lang="en-IN" sz="2400" dirty="0"/>
            </a:p>
            <a:p>
              <a:pPr marL="608013" indent="-334963" defTabSz="1088122">
                <a:lnSpc>
                  <a:spcPct val="150000"/>
                </a:lnSpc>
                <a:defRPr/>
              </a:pPr>
              <a:endParaRPr lang="en-US" sz="3000" dirty="0"/>
            </a:p>
            <a:p>
              <a:pPr marL="608013" indent="-334963" defTabSz="1088122">
                <a:lnSpc>
                  <a:spcPct val="150000"/>
                </a:lnSpc>
                <a:defRPr/>
              </a:pPr>
              <a:endParaRPr lang="en-IN" sz="21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r>
                <a:rPr lang="en-US" sz="3400" dirty="0"/>
                <a:t>   GitHub  Source Code +	 OpenAI’s Codex	 = 	GitHub Copilot</a:t>
              </a:r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9C05D5A-A94D-4B37-BE40-2B074CD2F1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437" r="78943" b="1"/>
            <a:stretch/>
          </p:blipFill>
          <p:spPr bwMode="auto">
            <a:xfrm>
              <a:off x="5164477" y="2345486"/>
              <a:ext cx="1423384" cy="139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Join the GitHub Copilot waitlist · GitHub">
              <a:extLst>
                <a:ext uri="{FF2B5EF4-FFF2-40B4-BE49-F238E27FC236}">
                  <a16:creationId xmlns:a16="http://schemas.microsoft.com/office/drawing/2014/main" id="{2E85E045-C152-4104-8AFF-55A25F20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625" y="2305395"/>
              <a:ext cx="1768054" cy="1765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FF2DDB8-24AC-4655-A15A-6A8384DC0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253" y="2571026"/>
              <a:ext cx="1257360" cy="12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2749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AI tool developed by GitHub and OpenAI to assist users of VS code by providing Auto code complete.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First announced on Jun 29, 2021.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It used modified version of GPT -3 (Codex).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Copilot is trained on </a:t>
            </a:r>
            <a:r>
              <a:rPr lang="en-US" sz="3000" b="1" dirty="0"/>
              <a:t>public</a:t>
            </a:r>
            <a:r>
              <a:rPr lang="en-US" sz="3000" dirty="0"/>
              <a:t> GitHub repositories of any license.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AI based alternatives – </a:t>
            </a:r>
            <a:r>
              <a:rPr lang="en-US" sz="3000" dirty="0" err="1"/>
              <a:t>Tabnine</a:t>
            </a:r>
            <a:r>
              <a:rPr lang="en-US" sz="3000" dirty="0"/>
              <a:t>, Kite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1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50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Advantages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Autocode completion.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Better logic implementation.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Improves productivity. 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398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Disadvantages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May be suitable to experienced developer?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Low quality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Insecure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Referencing outdated API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Legal issues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6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Code(VSCode)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VSCode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VSCode’s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VSCode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7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Setup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Installation and configuration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603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001B9-00F6-4090-A56E-C89CDDD0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30" y="750776"/>
            <a:ext cx="10036940" cy="53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47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05A3A-31D9-4FF4-ABF8-A5DB8D60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784268"/>
            <a:ext cx="9084000" cy="54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200" dirty="0"/>
              <a:t>GitHub, Microsoft, and OpenAI have reached a new milestone.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32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3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Keep in touch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54</a:t>
            </a:fld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62F682-EECB-4BE4-9C93-B3304B8E446A}"/>
              </a:ext>
            </a:extLst>
          </p:cNvPr>
          <p:cNvSpPr txBox="1">
            <a:spLocks/>
          </p:cNvSpPr>
          <p:nvPr/>
        </p:nvSpPr>
        <p:spPr>
          <a:xfrm>
            <a:off x="2422359" y="1636294"/>
            <a:ext cx="8694820" cy="409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5400" b="1" dirty="0">
                <a:solidFill>
                  <a:srgbClr val="0078D4"/>
                </a:solidFill>
              </a:rPr>
              <a:t>M</a:t>
            </a:r>
            <a:r>
              <a:rPr lang="en-US" sz="5400" dirty="0">
                <a:solidFill>
                  <a:srgbClr val="0078D4"/>
                </a:solidFill>
              </a:rPr>
              <a:t>uralidharan </a:t>
            </a:r>
            <a:r>
              <a:rPr lang="en-US" sz="5400" b="1" dirty="0">
                <a:solidFill>
                  <a:srgbClr val="0078D4"/>
                </a:solidFill>
              </a:rPr>
              <a:t>D</a:t>
            </a:r>
            <a:r>
              <a:rPr lang="en-US" sz="5400" dirty="0">
                <a:solidFill>
                  <a:srgbClr val="0078D4"/>
                </a:solidFill>
              </a:rPr>
              <a:t>eenathayalan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Blogs       :</a:t>
            </a:r>
            <a:r>
              <a:rPr lang="en-US" sz="2400" dirty="0">
                <a:solidFill>
                  <a:srgbClr val="1D9A78"/>
                </a:solidFill>
              </a:rPr>
              <a:t>    </a:t>
            </a:r>
            <a:r>
              <a:rPr lang="en-US" sz="2400" dirty="0">
                <a:solidFill>
                  <a:srgbClr val="1D9A78"/>
                </a:solidFill>
                <a:hlinkClick r:id="rId2"/>
              </a:rPr>
              <a:t>www.codingfreaks.net</a:t>
            </a:r>
            <a:endParaRPr lang="en-US" sz="2400" dirty="0">
              <a:solidFill>
                <a:srgbClr val="1D9A78"/>
              </a:solidFill>
            </a:endParaRP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Twitter    :    </a:t>
            </a:r>
            <a:r>
              <a:rPr lang="en-US" sz="2400" dirty="0">
                <a:solidFill>
                  <a:srgbClr val="1D9A78"/>
                </a:solidFill>
                <a:hlinkClick r:id="rId3"/>
              </a:rPr>
              <a:t>https://twitter.com/muralidharand</a:t>
            </a:r>
            <a:endParaRPr lang="en-US" sz="2400" dirty="0">
              <a:solidFill>
                <a:srgbClr val="1D9A78"/>
              </a:solidFill>
            </a:endParaRP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GitHub     :   </a:t>
            </a:r>
            <a:r>
              <a:rPr lang="en-US" sz="2400" dirty="0">
                <a:solidFill>
                  <a:srgbClr val="1D9A78"/>
                </a:solidFill>
                <a:hlinkClick r:id="rId4"/>
              </a:rPr>
              <a:t>https://github.com/muralidharand</a:t>
            </a:r>
            <a:r>
              <a:rPr lang="en-US" sz="2400" dirty="0">
                <a:solidFill>
                  <a:srgbClr val="1D9A78"/>
                </a:solidFill>
              </a:rPr>
              <a:t>  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LinkedIn   :   </a:t>
            </a:r>
            <a:r>
              <a:rPr lang="en-US" sz="2400" dirty="0">
                <a:solidFill>
                  <a:srgbClr val="1D9A78"/>
                </a:solidFill>
                <a:hlinkClick r:id="rId5"/>
              </a:rPr>
              <a:t>https://www.linkedin.com/in/muralidharand</a:t>
            </a:r>
            <a:r>
              <a:rPr lang="en-US" sz="2400" dirty="0">
                <a:solidFill>
                  <a:srgbClr val="1D9A78"/>
                </a:solidFill>
              </a:rPr>
              <a:t> 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endParaRPr lang="en-US" dirty="0">
              <a:solidFill>
                <a:srgbClr val="1D9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0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7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Thanks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56</a:t>
            </a:fld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62F682-EECB-4BE4-9C93-B3304B8E446A}"/>
              </a:ext>
            </a:extLst>
          </p:cNvPr>
          <p:cNvSpPr txBox="1">
            <a:spLocks/>
          </p:cNvSpPr>
          <p:nvPr/>
        </p:nvSpPr>
        <p:spPr>
          <a:xfrm>
            <a:off x="4315327" y="2986240"/>
            <a:ext cx="3561346" cy="104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5400" b="1" dirty="0">
                <a:solidFill>
                  <a:srgbClr val="0078D4"/>
                </a:solidFill>
              </a:rPr>
              <a:t>Thank You</a:t>
            </a:r>
            <a:endParaRPr lang="en-US" dirty="0">
              <a:solidFill>
                <a:srgbClr val="1D9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err="1">
                <a:solidFill>
                  <a:srgbClr val="0078D4"/>
                </a:solidFill>
                <a:latin typeface="+mn-lt"/>
              </a:rPr>
              <a:t>OpenAI</a:t>
            </a:r>
            <a:endParaRPr lang="en-GB" altLang="en-US" dirty="0">
              <a:solidFill>
                <a:srgbClr val="0078D4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</a:t>
            </a:r>
            <a:r>
              <a:rPr lang="en-GB" sz="2100" dirty="0" err="1"/>
              <a:t>OpenAI</a:t>
            </a:r>
            <a:r>
              <a:rPr lang="en-GB" sz="2100" dirty="0"/>
              <a:t>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</a:t>
            </a:r>
            <a:r>
              <a:rPr lang="en-GB" sz="2100" dirty="0" err="1"/>
              <a:t>OpenAI</a:t>
            </a: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Copilot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Pair Programming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Copilot’s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44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2263489" y="-65644"/>
            <a:ext cx="16718978" cy="71464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https://smutch.github.io/VersionControlTutorial/</a:t>
            </a:r>
            <a:r>
              <a:rPr lang="en-IN" sz="1000" dirty="0"/>
              <a:t> </a:t>
            </a:r>
          </a:p>
        </p:txBody>
      </p:sp>
      <p:pic>
        <p:nvPicPr>
          <p:cNvPr id="3074" name="Picture 2" descr="Version control XKCD style">
            <a:extLst>
              <a:ext uri="{FF2B5EF4-FFF2-40B4-BE49-F238E27FC236}">
                <a16:creationId xmlns:a16="http://schemas.microsoft.com/office/drawing/2014/main" id="{D780710C-78BC-44E3-9758-15B700AA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" y="940746"/>
            <a:ext cx="10828150" cy="49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97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V</a:t>
            </a:r>
            <a:r>
              <a:rPr lang="en-US" sz="2400" dirty="0"/>
              <a:t>ersion </a:t>
            </a:r>
            <a:r>
              <a:rPr lang="en-US" sz="2400" b="1" dirty="0"/>
              <a:t>C</a:t>
            </a:r>
            <a:r>
              <a:rPr lang="en-US" sz="2400" dirty="0"/>
              <a:t>ontrol is a system that records </a:t>
            </a:r>
            <a:r>
              <a:rPr lang="en-US" sz="2400" b="1" dirty="0"/>
              <a:t>changes to a file or set of files over time,</a:t>
            </a:r>
            <a:r>
              <a:rPr lang="en-US" sz="2400" dirty="0"/>
              <a:t> so that you can recall specific versions later.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Changes are called</a:t>
            </a:r>
            <a:r>
              <a:rPr lang="en-US" sz="2400" b="1" dirty="0"/>
              <a:t> Versions.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Type of Changes :</a:t>
            </a:r>
            <a:r>
              <a:rPr lang="en-US" sz="2400" b="1" dirty="0"/>
              <a:t> Added, modified, moved, renamed </a:t>
            </a:r>
            <a:r>
              <a:rPr lang="en-US" sz="2400" dirty="0"/>
              <a:t>and</a:t>
            </a:r>
            <a:r>
              <a:rPr lang="en-US" sz="2400" b="1" dirty="0"/>
              <a:t> deleted.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If you make any </a:t>
            </a:r>
            <a:r>
              <a:rPr lang="en-US" sz="2400" b="1" dirty="0"/>
              <a:t>mistakes</a:t>
            </a:r>
            <a:r>
              <a:rPr lang="en-US" sz="2400" dirty="0"/>
              <a:t> in the code and you can </a:t>
            </a:r>
            <a:r>
              <a:rPr lang="en-US" sz="2400" b="1" dirty="0"/>
              <a:t>go back</a:t>
            </a:r>
            <a:r>
              <a:rPr lang="en-US" sz="2400" dirty="0"/>
              <a:t> to </a:t>
            </a:r>
            <a:r>
              <a:rPr lang="en-US" sz="2400" b="1" dirty="0"/>
              <a:t>old version</a:t>
            </a:r>
            <a:r>
              <a:rPr lang="en-US" sz="2400" dirty="0"/>
              <a:t>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22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2627</TotalTime>
  <Words>2036</Words>
  <Application>Microsoft Office PowerPoint</Application>
  <PresentationFormat>Widescreen</PresentationFormat>
  <Paragraphs>519</Paragraphs>
  <Slides>56</Slides>
  <Notes>37</Notes>
  <HiddenSlides>7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-apple-system</vt:lpstr>
      <vt:lpstr>Arial</vt:lpstr>
      <vt:lpstr>Arial</vt:lpstr>
      <vt:lpstr>Calibri</vt:lpstr>
      <vt:lpstr>Calibri Light</vt:lpstr>
      <vt:lpstr>charter</vt:lpstr>
      <vt:lpstr>Roboto Slab</vt:lpstr>
      <vt:lpstr>Office Theme</vt:lpstr>
      <vt:lpstr>Introduction  about  Git, GitHub &amp; Copilot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Muralidharan Deenathayalan</dc:creator>
  <cp:lastModifiedBy>Muralidharan Deenathayalan</cp:lastModifiedBy>
  <cp:revision>107</cp:revision>
  <dcterms:created xsi:type="dcterms:W3CDTF">2020-04-30T16:40:40Z</dcterms:created>
  <dcterms:modified xsi:type="dcterms:W3CDTF">2021-07-31T11:59:46Z</dcterms:modified>
</cp:coreProperties>
</file>